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Proxima Nova"/>
      <p:regular r:id="rId29"/>
      <p:bold r:id="rId30"/>
      <p:italic r:id="rId31"/>
      <p:boldItalic r:id="rId32"/>
    </p:embeddedFont>
    <p:embeddedFont>
      <p:font typeface="Nunito"/>
      <p:regular r:id="rId33"/>
      <p:bold r:id="rId34"/>
      <p:italic r:id="rId35"/>
      <p:boldItalic r:id="rId36"/>
    </p:embeddedFont>
    <p:embeddedFont>
      <p:font typeface="Montserrat"/>
      <p:regular r:id="rId37"/>
      <p:bold r:id="rId38"/>
      <p:italic r:id="rId39"/>
      <p:boldItalic r:id="rId40"/>
    </p:embeddedFont>
    <p:embeddedFont>
      <p:font typeface="Google Sans Medium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20" Type="http://schemas.openxmlformats.org/officeDocument/2006/relationships/slide" Target="slides/slide16.xml"/><Relationship Id="rId42" Type="http://schemas.openxmlformats.org/officeDocument/2006/relationships/font" Target="fonts/GoogleSansMedium-bold.fntdata"/><Relationship Id="rId41" Type="http://schemas.openxmlformats.org/officeDocument/2006/relationships/font" Target="fonts/GoogleSansMedium-regular.fntdata"/><Relationship Id="rId22" Type="http://schemas.openxmlformats.org/officeDocument/2006/relationships/slide" Target="slides/slide18.xml"/><Relationship Id="rId44" Type="http://schemas.openxmlformats.org/officeDocument/2006/relationships/font" Target="fonts/GoogleSansMedium-boldItalic.fntdata"/><Relationship Id="rId21" Type="http://schemas.openxmlformats.org/officeDocument/2006/relationships/slide" Target="slides/slide17.xml"/><Relationship Id="rId43" Type="http://schemas.openxmlformats.org/officeDocument/2006/relationships/font" Target="fonts/GoogleSansMedium-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roximaNova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roximaNova-italic.fntdata"/><Relationship Id="rId30" Type="http://schemas.openxmlformats.org/officeDocument/2006/relationships/font" Target="fonts/ProximaNova-bold.fntdata"/><Relationship Id="rId11" Type="http://schemas.openxmlformats.org/officeDocument/2006/relationships/slide" Target="slides/slide7.xml"/><Relationship Id="rId33" Type="http://schemas.openxmlformats.org/officeDocument/2006/relationships/font" Target="fonts/Nunito-regular.fntdata"/><Relationship Id="rId10" Type="http://schemas.openxmlformats.org/officeDocument/2006/relationships/slide" Target="slides/slide6.xml"/><Relationship Id="rId32" Type="http://schemas.openxmlformats.org/officeDocument/2006/relationships/font" Target="fonts/ProximaNova-boldItalic.fntdata"/><Relationship Id="rId13" Type="http://schemas.openxmlformats.org/officeDocument/2006/relationships/slide" Target="slides/slide9.xml"/><Relationship Id="rId35" Type="http://schemas.openxmlformats.org/officeDocument/2006/relationships/font" Target="fonts/Nunito-italic.fntdata"/><Relationship Id="rId12" Type="http://schemas.openxmlformats.org/officeDocument/2006/relationships/slide" Target="slides/slide8.xml"/><Relationship Id="rId34" Type="http://schemas.openxmlformats.org/officeDocument/2006/relationships/font" Target="fonts/Nunito-bold.fntdata"/><Relationship Id="rId15" Type="http://schemas.openxmlformats.org/officeDocument/2006/relationships/slide" Target="slides/slide11.xml"/><Relationship Id="rId37" Type="http://schemas.openxmlformats.org/officeDocument/2006/relationships/font" Target="fonts/Montserrat-regular.fntdata"/><Relationship Id="rId14" Type="http://schemas.openxmlformats.org/officeDocument/2006/relationships/slide" Target="slides/slide10.xml"/><Relationship Id="rId36" Type="http://schemas.openxmlformats.org/officeDocument/2006/relationships/font" Target="fonts/Nunito-boldItalic.fntdata"/><Relationship Id="rId17" Type="http://schemas.openxmlformats.org/officeDocument/2006/relationships/slide" Target="slides/slide13.xml"/><Relationship Id="rId39" Type="http://schemas.openxmlformats.org/officeDocument/2006/relationships/font" Target="fonts/Montserrat-italic.fntdata"/><Relationship Id="rId16" Type="http://schemas.openxmlformats.org/officeDocument/2006/relationships/slide" Target="slides/slide12.xml"/><Relationship Id="rId38" Type="http://schemas.openxmlformats.org/officeDocument/2006/relationships/font" Target="fonts/Montserrat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spreadsheets/d/1d4xx78yfI8q05yaVpSqpXqAa1v-My689hXXxFWLKWMs/edit#gid=1157315723" TargetMode="External"/><Relationship Id="rId3" Type="http://schemas.openxmlformats.org/officeDocument/2006/relationships/hyperlink" Target="https://docs.google.com/spreadsheets/d/1d4xx78yfI8q05yaVpSqpXqAa1v-My689hXXxFWLKWMs/edit#gid=1157315723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ensorflow.org/extras/cert/TF_Certificate_Candidate_Handbook.pdf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fe96b6587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fe96b6587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153fc84cea_1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153fc84cea_1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53fc84cea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1153fc84cea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153fc84cea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1153fc84cea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153fc84cea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1153fc84cea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14b39b126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114b39b126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153fc84cea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1153fc84cea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153fc84cea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1153fc84cea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153fc84cea_6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153fc84cea_6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C2_W1_Lab_1_cats_vs_dogs.ipynb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https://colab.research.google.com/github/https-deeplearning-ai/tensorflow-1-public/blob/master/C2/W1/ungraded_lab/C2_W1_Lab_1_cats_vs_dogs.ipynb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153fc84cea_6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1153fc84cea_6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C2_W1_Lab_1_cats_vs_dogs.ipynb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https://colab.research.google.com/github/https-deeplearning-ai/tensorflow-1-public/blob/master/C2/W1/ungraded_lab/C2_W1_Lab_1_cats_vs_dogs.ipynb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fb7768c39b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fb7768c39b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304105c3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304105c3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53fc84cea_1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153fc84cea_1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fd5f4776b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fd5f4776b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ede8c4bddb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ede8c4bddb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135b80d009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135b80d009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cc4ff05a6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cc4ff05a6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345fe94d9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1345fe94d9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73117e5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73117e5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73117e560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73117e560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b7b5de2b7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fb7b5de2b7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GANTT del </a:t>
            </a:r>
            <a:r>
              <a:rPr lang="en" u="sng">
                <a:solidFill>
                  <a:schemeClr val="hlink"/>
                </a:solidFill>
                <a:hlinkClick r:id="rId3"/>
              </a:rPr>
              <a:t>Temario DS+AI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345fe94d9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11345fe94d9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Hemos dividido parte de las habilidades del checklist enumeradas en el </a:t>
            </a:r>
            <a:r>
              <a:rPr b="1" lang="en" sz="1200" u="sng">
                <a:solidFill>
                  <a:srgbClr val="0097A7"/>
                </a:solid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Candidate Handbook 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a lo largo de las 8 sesiones del módulo.</a:t>
            </a:r>
            <a:br>
              <a:rPr lang="en" sz="12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Con el propósito de que los estudiantes puedan sentirse cómodos de ir palomeando de su lado conforme avancemos en las semanas.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153fc84cea_1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153fc84cea_1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53fc84cea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153fc84cea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1.png"/><Relationship Id="rId4" Type="http://schemas.openxmlformats.org/officeDocument/2006/relationships/image" Target="../media/image20.gif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0.gif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45" name="Google Shape;4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1" name="Google Shape;5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60" name="Google Shape;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" name="Google Shape;6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" name="Google Shape;7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3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" name="Google Shape;75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" name="Google Shape;7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2"/>
          <p:cNvPicPr preferRelativeResize="0"/>
          <p:nvPr/>
        </p:nvPicPr>
        <p:blipFill rotWithShape="1">
          <a:blip r:embed="rId4">
            <a:alphaModFix/>
          </a:blip>
          <a:srcRect b="0" l="20012" r="19491" t="65415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22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5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6" name="Google Shape;96;p2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8" name="Google Shape;108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3" name="Google Shape;113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4" name="Google Shape;114;p29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15" name="Google Shape;11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9"/>
          <p:cNvPicPr preferRelativeResize="0"/>
          <p:nvPr/>
        </p:nvPicPr>
        <p:blipFill rotWithShape="1">
          <a:blip r:embed="rId3">
            <a:alphaModFix/>
          </a:blip>
          <a:srcRect b="0" l="20012" r="19491" t="65415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9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" name="Google Shape;120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7" name="Google Shape;1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5" name="Google Shape;125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4">
  <p:cSld name="TITLE_16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33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1" name="Google Shape;131;p3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5">
  <p:cSld name="TITLE_17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5" name="Google Shape;135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6" name="Google Shape;13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6">
  <p:cSld name="TITLE_18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9" name="Google Shape;139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0" name="Google Shape;14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7">
  <p:cSld name="TITLE_19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8">
  <p:cSld name="TITLE_20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7" name="Google Shape;147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8" name="Google Shape;14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9">
  <p:cSld name="TITLE_2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1" name="Google Shape;151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2" name="Google Shape;15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" name="Google Shape;156;p3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7" name="Google Shape;1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1" name="Google Shape;2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4" name="Google Shape;3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24.png"/><Relationship Id="rId5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42.gif"/><Relationship Id="rId5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3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32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35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24.png"/><Relationship Id="rId5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hyperlink" Target="https://colab.research.google.com/github/https-deeplearning-ai/tensorflow-1-public/blob/master/C2/W1/ungraded_lab/C2_W1_Lab_1_cats_vs_dogs.ipynb" TargetMode="External"/><Relationship Id="rId5" Type="http://schemas.openxmlformats.org/officeDocument/2006/relationships/image" Target="../media/image44.png"/><Relationship Id="rId6" Type="http://schemas.openxmlformats.org/officeDocument/2006/relationships/image" Target="../media/image43.png"/><Relationship Id="rId7" Type="http://schemas.openxmlformats.org/officeDocument/2006/relationships/image" Target="../media/image46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jpg"/><Relationship Id="rId4" Type="http://schemas.openxmlformats.org/officeDocument/2006/relationships/image" Target="../media/image47.png"/><Relationship Id="rId5" Type="http://schemas.openxmlformats.org/officeDocument/2006/relationships/image" Target="../media/image37.png"/><Relationship Id="rId6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19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24.png"/><Relationship Id="rId5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colab.research.google.com/drive/1Q1kol1MwrrwzLInZJq90viR9TaqkQs61?usp=sharing/tree/master/3-ImageClassification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png"/><Relationship Id="rId4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19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2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tensorflow.org/certificate?hl=es-419" TargetMode="External"/><Relationship Id="rId4" Type="http://schemas.openxmlformats.org/officeDocument/2006/relationships/hyperlink" Target="https://www.tensorflow.org/certificate?hl=es-419" TargetMode="External"/><Relationship Id="rId9" Type="http://schemas.openxmlformats.org/officeDocument/2006/relationships/image" Target="../media/image25.png"/><Relationship Id="rId5" Type="http://schemas.openxmlformats.org/officeDocument/2006/relationships/hyperlink" Target="https://www.tensorflow.org/certificate?hl=es-419" TargetMode="External"/><Relationship Id="rId6" Type="http://schemas.openxmlformats.org/officeDocument/2006/relationships/image" Target="../media/image31.png"/><Relationship Id="rId7" Type="http://schemas.openxmlformats.org/officeDocument/2006/relationships/hyperlink" Target="https://docs.google.com/spreadsheets/d/1d4xx78yfI8q05yaVpSqpXqAa1v-My689hXXxFWLKWMs/edit?usp=sharing" TargetMode="External"/><Relationship Id="rId8" Type="http://schemas.openxmlformats.org/officeDocument/2006/relationships/image" Target="../media/image3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Relationship Id="rId4" Type="http://schemas.openxmlformats.org/officeDocument/2006/relationships/image" Target="../media/image24.png"/><Relationship Id="rId5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olab.research.google.com/drive/19OukId_4lbDD7EQ9NMwVdPsavUdsg1u_?usp=shar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9"/>
          <p:cNvSpPr txBox="1"/>
          <p:nvPr/>
        </p:nvSpPr>
        <p:spPr>
          <a:xfrm>
            <a:off x="4094075" y="1863900"/>
            <a:ext cx="4418700" cy="14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Conceptos de Convoluciones</a:t>
            </a:r>
            <a:endParaRPr b="1"/>
          </a:p>
        </p:txBody>
      </p:sp>
      <p:pic>
        <p:nvPicPr>
          <p:cNvPr id="229" name="Google Shape;22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0"/>
          <p:cNvSpPr txBox="1"/>
          <p:nvPr/>
        </p:nvSpPr>
        <p:spPr>
          <a:xfrm>
            <a:off x="377100" y="157675"/>
            <a:ext cx="8579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2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Convolutions</a:t>
            </a:r>
            <a:endParaRPr b="1" sz="25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4500" y="962025"/>
            <a:ext cx="5715000" cy="321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50"/>
          <p:cNvPicPr preferRelativeResize="0"/>
          <p:nvPr/>
        </p:nvPicPr>
        <p:blipFill rotWithShape="1">
          <a:blip r:embed="rId5">
            <a:alphaModFix/>
          </a:blip>
          <a:srcRect b="0" l="0" r="0" t="21580"/>
          <a:stretch/>
        </p:blipFill>
        <p:spPr>
          <a:xfrm>
            <a:off x="6072200" y="3613200"/>
            <a:ext cx="2229300" cy="9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1"/>
          <p:cNvSpPr txBox="1"/>
          <p:nvPr/>
        </p:nvSpPr>
        <p:spPr>
          <a:xfrm>
            <a:off x="377100" y="157675"/>
            <a:ext cx="8579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2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Image Data Generator</a:t>
            </a:r>
            <a:endParaRPr b="1" sz="25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1713" y="1002775"/>
            <a:ext cx="6880574" cy="337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2"/>
          <p:cNvSpPr txBox="1"/>
          <p:nvPr/>
        </p:nvSpPr>
        <p:spPr>
          <a:xfrm>
            <a:off x="377100" y="157675"/>
            <a:ext cx="8579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2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Convolutions</a:t>
            </a:r>
            <a:endParaRPr b="1" sz="25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52"/>
          <p:cNvPicPr preferRelativeResize="0"/>
          <p:nvPr/>
        </p:nvPicPr>
        <p:blipFill rotWithShape="1">
          <a:blip r:embed="rId4">
            <a:alphaModFix/>
          </a:blip>
          <a:srcRect b="3853" l="2054" r="584" t="1922"/>
          <a:stretch/>
        </p:blipFill>
        <p:spPr>
          <a:xfrm>
            <a:off x="487000" y="1013000"/>
            <a:ext cx="8296225" cy="305522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3"/>
          <p:cNvSpPr txBox="1"/>
          <p:nvPr/>
        </p:nvSpPr>
        <p:spPr>
          <a:xfrm>
            <a:off x="377100" y="157675"/>
            <a:ext cx="8579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2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Convolutions</a:t>
            </a:r>
            <a:endParaRPr b="1" sz="25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9763" y="692438"/>
            <a:ext cx="3904475" cy="375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4"/>
          <p:cNvSpPr txBox="1"/>
          <p:nvPr/>
        </p:nvSpPr>
        <p:spPr>
          <a:xfrm>
            <a:off x="377100" y="157675"/>
            <a:ext cx="8579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2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Pooling layer</a:t>
            </a:r>
            <a:endParaRPr b="1" sz="25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4418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8725" y="1028700"/>
            <a:ext cx="6934200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5"/>
          <p:cNvSpPr txBox="1"/>
          <p:nvPr/>
        </p:nvSpPr>
        <p:spPr>
          <a:xfrm>
            <a:off x="377100" y="157675"/>
            <a:ext cx="8579700" cy="9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2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Pooling layer</a:t>
            </a:r>
            <a:endParaRPr b="1" sz="25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(Max Pooling, Average </a:t>
            </a: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Pooling</a:t>
            </a: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Sum </a:t>
            </a: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Pooling</a:t>
            </a: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4418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55"/>
          <p:cNvPicPr preferRelativeResize="0"/>
          <p:nvPr/>
        </p:nvPicPr>
        <p:blipFill rotWithShape="1">
          <a:blip r:embed="rId4">
            <a:alphaModFix/>
          </a:blip>
          <a:srcRect b="15023" l="0" r="0" t="0"/>
          <a:stretch/>
        </p:blipFill>
        <p:spPr>
          <a:xfrm>
            <a:off x="1188187" y="1142225"/>
            <a:ext cx="6767626" cy="323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6"/>
          <p:cNvSpPr txBox="1"/>
          <p:nvPr/>
        </p:nvSpPr>
        <p:spPr>
          <a:xfrm>
            <a:off x="4094075" y="1972050"/>
            <a:ext cx="4418700" cy="11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Ejercicio Categoria 3</a:t>
            </a:r>
            <a:endParaRPr b="1"/>
          </a:p>
        </p:txBody>
      </p:sp>
      <p:pic>
        <p:nvPicPr>
          <p:cNvPr id="280" name="Google Shape;28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7"/>
          <p:cNvSpPr txBox="1"/>
          <p:nvPr/>
        </p:nvSpPr>
        <p:spPr>
          <a:xfrm>
            <a:off x="377100" y="157675"/>
            <a:ext cx="85797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2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Ejercicio Categoría 3</a:t>
            </a:r>
            <a:endParaRPr b="0" i="0" sz="4000" u="none" cap="none" strike="noStrike">
              <a:solidFill>
                <a:srgbClr val="4418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57"/>
          <p:cNvSpPr txBox="1"/>
          <p:nvPr/>
        </p:nvSpPr>
        <p:spPr>
          <a:xfrm>
            <a:off x="442200" y="1854925"/>
            <a:ext cx="35400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Cats and Dogs</a:t>
            </a:r>
            <a:endParaRPr b="1" sz="1600">
              <a:solidFill>
                <a:srgbClr val="441848"/>
              </a:solidFill>
            </a:endParaRPr>
          </a:p>
        </p:txBody>
      </p:sp>
      <p:sp>
        <p:nvSpPr>
          <p:cNvPr id="290" name="Google Shape;290;p57"/>
          <p:cNvSpPr txBox="1"/>
          <p:nvPr/>
        </p:nvSpPr>
        <p:spPr>
          <a:xfrm>
            <a:off x="448853" y="2455500"/>
            <a:ext cx="3374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C2_W1_Lab_1_cats_vs_dogs.ipynb</a:t>
            </a:r>
            <a:endParaRPr sz="13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1" name="Google Shape;291;p57"/>
          <p:cNvPicPr preferRelativeResize="0"/>
          <p:nvPr/>
        </p:nvPicPr>
        <p:blipFill rotWithShape="1">
          <a:blip r:embed="rId5">
            <a:alphaModFix/>
          </a:blip>
          <a:srcRect b="58994" l="0" r="0" t="0"/>
          <a:stretch/>
        </p:blipFill>
        <p:spPr>
          <a:xfrm>
            <a:off x="3800600" y="3866150"/>
            <a:ext cx="1390374" cy="42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57"/>
          <p:cNvPicPr preferRelativeResize="0"/>
          <p:nvPr/>
        </p:nvPicPr>
        <p:blipFill rotWithShape="1">
          <a:blip r:embed="rId6">
            <a:alphaModFix/>
          </a:blip>
          <a:srcRect b="58204" l="0" r="0" t="0"/>
          <a:stretch/>
        </p:blipFill>
        <p:spPr>
          <a:xfrm>
            <a:off x="5048700" y="3857909"/>
            <a:ext cx="1390374" cy="43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91625" y="1063599"/>
            <a:ext cx="4905149" cy="2759149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4" name="Google Shape;294;p57"/>
          <p:cNvPicPr preferRelativeResize="0"/>
          <p:nvPr/>
        </p:nvPicPr>
        <p:blipFill rotWithShape="1">
          <a:blip r:embed="rId5">
            <a:alphaModFix/>
          </a:blip>
          <a:srcRect b="58994" l="0" r="0" t="0"/>
          <a:stretch/>
        </p:blipFill>
        <p:spPr>
          <a:xfrm>
            <a:off x="6286675" y="3870275"/>
            <a:ext cx="1390374" cy="42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7"/>
          <p:cNvPicPr preferRelativeResize="0"/>
          <p:nvPr/>
        </p:nvPicPr>
        <p:blipFill rotWithShape="1">
          <a:blip r:embed="rId6">
            <a:alphaModFix/>
          </a:blip>
          <a:srcRect b="58204" l="0" r="0" t="0"/>
          <a:stretch/>
        </p:blipFill>
        <p:spPr>
          <a:xfrm>
            <a:off x="7534775" y="3862034"/>
            <a:ext cx="1390374" cy="435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722462_8b5f_2.jpg" id="300" name="Google Shape;30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1812" y="-40287"/>
            <a:ext cx="9247614" cy="52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58"/>
          <p:cNvSpPr txBox="1"/>
          <p:nvPr/>
        </p:nvSpPr>
        <p:spPr>
          <a:xfrm>
            <a:off x="345775" y="332975"/>
            <a:ext cx="8593200" cy="4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2" name="Google Shape;302;p58"/>
          <p:cNvSpPr txBox="1"/>
          <p:nvPr/>
        </p:nvSpPr>
        <p:spPr>
          <a:xfrm>
            <a:off x="345775" y="332975"/>
            <a:ext cx="8593200" cy="4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Break</a:t>
            </a:r>
            <a:endParaRPr sz="4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03" name="Google Shape;30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5875" y="4376850"/>
            <a:ext cx="1183100" cy="6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"/>
          <p:cNvSpPr txBox="1"/>
          <p:nvPr/>
        </p:nvSpPr>
        <p:spPr>
          <a:xfrm>
            <a:off x="4160425" y="1788350"/>
            <a:ext cx="4418700" cy="20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Módulo IX: 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Get Certified.</a:t>
            </a:r>
            <a:endParaRPr b="1"/>
          </a:p>
        </p:txBody>
      </p:sp>
      <p:pic>
        <p:nvPicPr>
          <p:cNvPr id="167" name="Google Shape;1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1975" y="3034200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9"/>
          <p:cNvSpPr txBox="1"/>
          <p:nvPr/>
        </p:nvSpPr>
        <p:spPr>
          <a:xfrm>
            <a:off x="4094075" y="2116050"/>
            <a:ext cx="44187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endParaRPr b="1"/>
          </a:p>
        </p:txBody>
      </p:sp>
      <p:pic>
        <p:nvPicPr>
          <p:cNvPr id="311" name="Google Shape;31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60"/>
          <p:cNvSpPr txBox="1"/>
          <p:nvPr/>
        </p:nvSpPr>
        <p:spPr>
          <a:xfrm>
            <a:off x="742175" y="1702525"/>
            <a:ext cx="7659600" cy="12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r>
              <a:rPr b="1" lang="en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u="sng">
              <a:solidFill>
                <a:srgbClr val="44184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Ejercicio de categoría 3</a:t>
            </a:r>
            <a:endParaRPr b="1" sz="1800">
              <a:solidFill>
                <a:srgbClr val="441848"/>
              </a:solidFill>
            </a:endParaRPr>
          </a:p>
        </p:txBody>
      </p:sp>
      <p:sp>
        <p:nvSpPr>
          <p:cNvPr id="319" name="Google Shape;319;p60"/>
          <p:cNvSpPr txBox="1"/>
          <p:nvPr/>
        </p:nvSpPr>
        <p:spPr>
          <a:xfrm>
            <a:off x="921450" y="2988900"/>
            <a:ext cx="7301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Horses VS Humans</a:t>
            </a:r>
            <a:endParaRPr sz="13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25800" y="0"/>
            <a:ext cx="10469800" cy="52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61"/>
          <p:cNvSpPr txBox="1"/>
          <p:nvPr/>
        </p:nvSpPr>
        <p:spPr>
          <a:xfrm>
            <a:off x="500350" y="3785575"/>
            <a:ext cx="169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 &amp; A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26" name="Google Shape;32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2"/>
          <p:cNvSpPr txBox="1"/>
          <p:nvPr/>
        </p:nvSpPr>
        <p:spPr>
          <a:xfrm>
            <a:off x="4160425" y="1788350"/>
            <a:ext cx="4418700" cy="20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Módulo IX: 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Get Certified.</a:t>
            </a:r>
            <a:endParaRPr b="1"/>
          </a:p>
        </p:txBody>
      </p:sp>
      <p:pic>
        <p:nvPicPr>
          <p:cNvPr id="332" name="Google Shape;33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1975" y="3034200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2"/>
          <p:cNvSpPr txBox="1"/>
          <p:nvPr/>
        </p:nvSpPr>
        <p:spPr>
          <a:xfrm>
            <a:off x="3843025" y="1788350"/>
            <a:ext cx="4901700" cy="16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Clasificación de imágenes (Parte 1)</a:t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6" name="Google Shape;17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3"/>
          <p:cNvSpPr txBox="1"/>
          <p:nvPr/>
        </p:nvSpPr>
        <p:spPr>
          <a:xfrm>
            <a:off x="1500000" y="1904850"/>
            <a:ext cx="6144000" cy="13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E8E7E3"/>
                </a:solidFill>
              </a:rPr>
              <a:t>🐱‍💻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4" name="Google Shape;18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4"/>
          <p:cNvSpPr txBox="1"/>
          <p:nvPr/>
        </p:nvSpPr>
        <p:spPr>
          <a:xfrm>
            <a:off x="502950" y="2856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/>
          </a:p>
        </p:txBody>
      </p:sp>
      <p:pic>
        <p:nvPicPr>
          <p:cNvPr id="191" name="Google Shape;19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44"/>
          <p:cNvSpPr txBox="1"/>
          <p:nvPr/>
        </p:nvSpPr>
        <p:spPr>
          <a:xfrm>
            <a:off x="502950" y="1394925"/>
            <a:ext cx="8220900" cy="3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Montserrat"/>
              <a:buChar char="●"/>
            </a:pPr>
            <a:r>
              <a:rPr b="1"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Resolución del ejercicio de categoría 2 🤖💜.</a:t>
            </a:r>
            <a:endParaRPr b="1" sz="18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Montserrat"/>
              <a:buChar char="●"/>
            </a:pPr>
            <a:r>
              <a:rPr b="1"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Comprender cómo crear modelos de reconocimiento </a:t>
            </a:r>
            <a:r>
              <a:rPr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de imágenes y detección de objetos con redes neuronales profundas y redes neuronales convolucionales mediante TensorFlow 2.x </a:t>
            </a:r>
            <a:r>
              <a:rPr b="1"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🤖. </a:t>
            </a:r>
            <a:endParaRPr sz="18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Por último, en esta sesión para el challenge </a:t>
            </a:r>
            <a:r>
              <a:rPr b="1"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🐱‍💻 vamos a completar el 3er ejercicio </a:t>
            </a:r>
            <a:r>
              <a:rPr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altamente parecido</a:t>
            </a:r>
            <a:r>
              <a:rPr b="1"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al examen de certificación </a:t>
            </a:r>
            <a:r>
              <a:rPr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🤖💜.</a:t>
            </a:r>
            <a:endParaRPr sz="18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5"/>
          <p:cNvSpPr txBox="1"/>
          <p:nvPr/>
        </p:nvSpPr>
        <p:spPr>
          <a:xfrm>
            <a:off x="548850" y="2229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/>
          </a:p>
        </p:txBody>
      </p:sp>
      <p:pic>
        <p:nvPicPr>
          <p:cNvPr id="198" name="Google Shape;19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45"/>
          <p:cNvPicPr preferRelativeResize="0"/>
          <p:nvPr/>
        </p:nvPicPr>
        <p:blipFill rotWithShape="1">
          <a:blip r:embed="rId4">
            <a:alphaModFix/>
          </a:blip>
          <a:srcRect b="12846" l="6076" r="0" t="0"/>
          <a:stretch/>
        </p:blipFill>
        <p:spPr>
          <a:xfrm flipH="1">
            <a:off x="6539600" y="1802050"/>
            <a:ext cx="2489075" cy="296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5"/>
          <p:cNvSpPr txBox="1"/>
          <p:nvPr/>
        </p:nvSpPr>
        <p:spPr>
          <a:xfrm>
            <a:off x="548850" y="1201800"/>
            <a:ext cx="7506300" cy="3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6:30 - 6:35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Saludos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anuncios.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6:35 - 6:40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Objetivos.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6:40 - 7:00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Resolución de dudas del ejercicio de categoría 2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7:00 - 7:30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Conceptos de Convoluciones 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7:30 - 8:25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Ejercicio de categoría 3: Cats and Dogs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8:25 - 8:40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 BREAK.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8:40 - 9:20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 Challenge: Ejercicio de categoría 3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9:20 - 9:30 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Conclusiones.</a:t>
            </a:r>
            <a:endParaRPr sz="17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6"/>
          <p:cNvSpPr txBox="1"/>
          <p:nvPr/>
        </p:nvSpPr>
        <p:spPr>
          <a:xfrm>
            <a:off x="377100" y="157675"/>
            <a:ext cx="85797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2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TensorFlow Developer Certificate;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2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Checklist</a:t>
            </a:r>
            <a:r>
              <a:rPr b="1" lang="en" sz="2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 </a:t>
            </a:r>
            <a:r>
              <a:rPr b="1" lang="en" sz="2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</a:rPr>
              <a:t>- GANTT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6"/>
          <p:cNvSpPr txBox="1"/>
          <p:nvPr/>
        </p:nvSpPr>
        <p:spPr>
          <a:xfrm>
            <a:off x="417325" y="4074650"/>
            <a:ext cx="25422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</a:rPr>
              <a:t>Adecuación</a:t>
            </a: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</a:rPr>
              <a:t> del checklist a modo de </a:t>
            </a: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Gantt</a:t>
            </a:r>
            <a:endParaRPr b="1" i="0" sz="1100" u="none" cap="none" strike="noStrike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8" name="Google Shape;208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2925" y="1347450"/>
            <a:ext cx="7187500" cy="26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40250" y="4149639"/>
            <a:ext cx="319275" cy="312235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7"/>
          <p:cNvSpPr txBox="1"/>
          <p:nvPr/>
        </p:nvSpPr>
        <p:spPr>
          <a:xfrm>
            <a:off x="4094075" y="1921650"/>
            <a:ext cx="4418700" cy="13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Challenge Review </a:t>
            </a:r>
            <a:endParaRPr b="1"/>
          </a:p>
        </p:txBody>
      </p:sp>
      <p:pic>
        <p:nvPicPr>
          <p:cNvPr id="215" name="Google Shape;21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8"/>
          <p:cNvSpPr txBox="1"/>
          <p:nvPr/>
        </p:nvSpPr>
        <p:spPr>
          <a:xfrm>
            <a:off x="742175" y="1550125"/>
            <a:ext cx="7659600" cy="12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CHALLENGE </a:t>
            </a:r>
            <a:r>
              <a:rPr b="1" lang="en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REVIEW</a:t>
            </a:r>
            <a:r>
              <a:rPr b="1" lang="en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u="sng">
              <a:solidFill>
                <a:srgbClr val="44184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Ejercicio de categoría 2</a:t>
            </a:r>
            <a:endParaRPr b="1" sz="1800">
              <a:solidFill>
                <a:srgbClr val="441848"/>
              </a:solidFill>
            </a:endParaRPr>
          </a:p>
        </p:txBody>
      </p:sp>
      <p:sp>
        <p:nvSpPr>
          <p:cNvPr id="223" name="Google Shape;223;p48"/>
          <p:cNvSpPr txBox="1"/>
          <p:nvPr/>
        </p:nvSpPr>
        <p:spPr>
          <a:xfrm>
            <a:off x="921450" y="2760300"/>
            <a:ext cx="7301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Exercise-House_Prices_Question</a:t>
            </a:r>
            <a:endParaRPr sz="13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